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96" r:id="rId3"/>
    <p:sldId id="524" r:id="rId4"/>
    <p:sldId id="558" r:id="rId5"/>
    <p:sldId id="551" r:id="rId6"/>
    <p:sldId id="559" r:id="rId7"/>
    <p:sldId id="552" r:id="rId8"/>
    <p:sldId id="568" r:id="rId9"/>
    <p:sldId id="553" r:id="rId10"/>
    <p:sldId id="554" r:id="rId11"/>
    <p:sldId id="564" r:id="rId12"/>
    <p:sldId id="566" r:id="rId13"/>
    <p:sldId id="567" r:id="rId14"/>
    <p:sldId id="562" r:id="rId15"/>
    <p:sldId id="556" r:id="rId16"/>
    <p:sldId id="259" r:id="rId17"/>
    <p:sldId id="261" r:id="rId18"/>
    <p:sldId id="263" r:id="rId19"/>
    <p:sldId id="265" r:id="rId20"/>
  </p:sldIdLst>
  <p:sldSz cx="10691813" cy="7559675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>
      <p:ext uri="{19B8F6BF-5375-455C-9EA6-DF929625EA0E}">
        <p15:presenceInfo xmlns:p15="http://schemas.microsoft.com/office/powerpoint/2012/main" userId="S-1-5-21-2542494797-2759003736-1566031932-20664" providerId="AD"/>
      </p:ext>
    </p:extLst>
  </p:cmAuthor>
  <p:cmAuthor id="2" name="extrena" initials="e" lastIdx="7" clrIdx="1">
    <p:extLst>
      <p:ext uri="{19B8F6BF-5375-455C-9EA6-DF929625EA0E}">
        <p15:presenceInfo xmlns:p15="http://schemas.microsoft.com/office/powerpoint/2012/main" userId="ext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ED5338"/>
    <a:srgbClr val="F7F2E5"/>
    <a:srgbClr val="000000"/>
    <a:srgbClr val="C59368"/>
    <a:srgbClr val="959595"/>
    <a:srgbClr val="EDD8C2"/>
    <a:srgbClr val="F2ECDE"/>
    <a:srgbClr val="F79647"/>
    <a:srgbClr val="60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1" autoAdjust="0"/>
    <p:restoredTop sz="96374" autoAdjust="0"/>
  </p:normalViewPr>
  <p:slideViewPr>
    <p:cSldViewPr snapToGrid="0">
      <p:cViewPr varScale="1">
        <p:scale>
          <a:sx n="104" d="100"/>
          <a:sy n="104" d="100"/>
        </p:scale>
        <p:origin x="1410" y="114"/>
      </p:cViewPr>
      <p:guideLst>
        <p:guide orient="horz" pos="363"/>
        <p:guide pos="533"/>
        <p:guide pos="1077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5825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5825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1235075"/>
            <a:ext cx="471646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4"/>
            <a:ext cx="2929837" cy="495824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4"/>
            <a:ext cx="2929837" cy="495824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2350" y="1235075"/>
            <a:ext cx="4716463" cy="3335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22350" y="1235075"/>
            <a:ext cx="4716463" cy="3335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333"/>
            <a:ext cx="10691813" cy="7569008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627" y="2650553"/>
            <a:ext cx="6811239" cy="1814743"/>
          </a:xfrm>
        </p:spPr>
        <p:txBody>
          <a:bodyPr anchor="b">
            <a:noAutofit/>
          </a:bodyPr>
          <a:lstStyle>
            <a:lvl1pPr algn="r">
              <a:defRPr sz="473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627" y="4465294"/>
            <a:ext cx="6811239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7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5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1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1" y="2977206"/>
            <a:ext cx="7538875" cy="2013467"/>
          </a:xfrm>
        </p:spPr>
        <p:txBody>
          <a:bodyPr anchor="b"/>
          <a:lstStyle>
            <a:lvl1pPr algn="l">
              <a:defRPr sz="350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91" y="4990673"/>
            <a:ext cx="7538875" cy="948432"/>
          </a:xfrm>
        </p:spPr>
        <p:txBody>
          <a:bodyPr anchor="t"/>
          <a:lstStyle>
            <a:lvl1pPr marL="0" indent="0" algn="l">
              <a:buNone/>
              <a:defRPr sz="175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9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91" y="2381649"/>
            <a:ext cx="3669203" cy="42778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665" y="2381650"/>
            <a:ext cx="3669202" cy="42778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1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597" y="2382084"/>
            <a:ext cx="3670595" cy="635222"/>
          </a:xfrm>
        </p:spPr>
        <p:txBody>
          <a:bodyPr anchor="b">
            <a:noAutofit/>
          </a:bodyPr>
          <a:lstStyle>
            <a:lvl1pPr marL="0" indent="0">
              <a:buNone/>
              <a:defRPr sz="2105" b="0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597" y="3017306"/>
            <a:ext cx="3670595" cy="364217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2274" y="2382084"/>
            <a:ext cx="3670591" cy="635222"/>
          </a:xfrm>
        </p:spPr>
        <p:txBody>
          <a:bodyPr anchor="b">
            <a:noAutofit/>
          </a:bodyPr>
          <a:lstStyle>
            <a:lvl1pPr marL="0" indent="0">
              <a:buNone/>
              <a:defRPr sz="2105" b="0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2275" y="3017306"/>
            <a:ext cx="3670590" cy="364217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63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0" y="671971"/>
            <a:ext cx="7538875" cy="1455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6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0" y="1651933"/>
            <a:ext cx="3380241" cy="1409272"/>
          </a:xfrm>
        </p:spPr>
        <p:txBody>
          <a:bodyPr anchor="b">
            <a:normAutofit/>
          </a:bodyPr>
          <a:lstStyle>
            <a:lvl1pPr>
              <a:defRPr sz="17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702" y="567609"/>
            <a:ext cx="3958164" cy="609187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990" y="3061205"/>
            <a:ext cx="3380241" cy="2848876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844" indent="0">
              <a:buNone/>
              <a:defRPr sz="1228"/>
            </a:lvl2pPr>
            <a:lvl3pPr marL="801689" indent="0">
              <a:buNone/>
              <a:defRPr sz="1052"/>
            </a:lvl3pPr>
            <a:lvl4pPr marL="1202533" indent="0">
              <a:buNone/>
              <a:defRPr sz="877"/>
            </a:lvl4pPr>
            <a:lvl5pPr marL="1603376" indent="0">
              <a:buNone/>
              <a:defRPr sz="877"/>
            </a:lvl5pPr>
            <a:lvl6pPr marL="2004220" indent="0">
              <a:buNone/>
              <a:defRPr sz="877"/>
            </a:lvl6pPr>
            <a:lvl7pPr marL="2405065" indent="0">
              <a:buNone/>
              <a:defRPr sz="877"/>
            </a:lvl7pPr>
            <a:lvl8pPr marL="2805909" indent="0">
              <a:buNone/>
              <a:defRPr sz="877"/>
            </a:lvl8pPr>
            <a:lvl9pPr marL="3206753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7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1" y="5291772"/>
            <a:ext cx="7538874" cy="624724"/>
          </a:xfrm>
        </p:spPr>
        <p:txBody>
          <a:bodyPr anchor="b">
            <a:normAutofit/>
          </a:bodyPr>
          <a:lstStyle>
            <a:lvl1pPr algn="l">
              <a:defRPr sz="210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3990" y="671971"/>
            <a:ext cx="7538875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  <a:lvl2pPr marL="400964" indent="0">
              <a:buNone/>
              <a:defRPr sz="1403"/>
            </a:lvl2pPr>
            <a:lvl3pPr marL="801929" indent="0">
              <a:buNone/>
              <a:defRPr sz="1403"/>
            </a:lvl3pPr>
            <a:lvl4pPr marL="1202893" indent="0">
              <a:buNone/>
              <a:defRPr sz="1403"/>
            </a:lvl4pPr>
            <a:lvl5pPr marL="1603858" indent="0">
              <a:buNone/>
              <a:defRPr sz="1403"/>
            </a:lvl5pPr>
            <a:lvl6pPr marL="2004822" indent="0">
              <a:buNone/>
              <a:defRPr sz="1403"/>
            </a:lvl6pPr>
            <a:lvl7pPr marL="2405786" indent="0">
              <a:buNone/>
              <a:defRPr sz="1403"/>
            </a:lvl7pPr>
            <a:lvl8pPr marL="2806751" indent="0">
              <a:buNone/>
              <a:defRPr sz="1403"/>
            </a:lvl8pPr>
            <a:lvl9pPr marL="3207715" indent="0">
              <a:buNone/>
              <a:defRPr sz="140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991" y="5916496"/>
            <a:ext cx="7538874" cy="742987"/>
          </a:xfrm>
        </p:spPr>
        <p:txBody>
          <a:bodyPr>
            <a:normAutofit/>
          </a:bodyPr>
          <a:lstStyle>
            <a:lvl1pPr marL="0" indent="0">
              <a:buNone/>
              <a:defRPr sz="1052"/>
            </a:lvl1pPr>
            <a:lvl2pPr marL="400964" indent="0">
              <a:buNone/>
              <a:defRPr sz="1052"/>
            </a:lvl2pPr>
            <a:lvl3pPr marL="801929" indent="0">
              <a:buNone/>
              <a:defRPr sz="877"/>
            </a:lvl3pPr>
            <a:lvl4pPr marL="1202893" indent="0">
              <a:buNone/>
              <a:defRPr sz="789"/>
            </a:lvl4pPr>
            <a:lvl5pPr marL="1603858" indent="0">
              <a:buNone/>
              <a:defRPr sz="789"/>
            </a:lvl5pPr>
            <a:lvl6pPr marL="2004822" indent="0">
              <a:buNone/>
              <a:defRPr sz="789"/>
            </a:lvl6pPr>
            <a:lvl7pPr marL="2405786" indent="0">
              <a:buNone/>
              <a:defRPr sz="789"/>
            </a:lvl7pPr>
            <a:lvl8pPr marL="2806751" indent="0">
              <a:buNone/>
              <a:defRPr sz="789"/>
            </a:lvl8pPr>
            <a:lvl9pPr marL="3207715" indent="0">
              <a:buNone/>
              <a:defRPr sz="78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73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1" y="671971"/>
            <a:ext cx="7538875" cy="3751839"/>
          </a:xfrm>
        </p:spPr>
        <p:txBody>
          <a:bodyPr anchor="ctr">
            <a:normAutofit/>
          </a:bodyPr>
          <a:lstStyle>
            <a:lvl1pPr algn="l">
              <a:defRPr sz="385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91" y="4927788"/>
            <a:ext cx="7538875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5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82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37" y="671971"/>
            <a:ext cx="7098176" cy="3331857"/>
          </a:xfrm>
        </p:spPr>
        <p:txBody>
          <a:bodyPr anchor="ctr">
            <a:normAutofit/>
          </a:bodyPr>
          <a:lstStyle>
            <a:lvl1pPr algn="l">
              <a:defRPr sz="385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8040" y="4003828"/>
            <a:ext cx="633556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0964" indent="0">
              <a:buFontTx/>
              <a:buNone/>
              <a:defRPr/>
            </a:lvl2pPr>
            <a:lvl3pPr marL="801929" indent="0">
              <a:buFontTx/>
              <a:buNone/>
              <a:defRPr/>
            </a:lvl3pPr>
            <a:lvl4pPr marL="1202893" indent="0">
              <a:buFontTx/>
              <a:buNone/>
              <a:defRPr/>
            </a:lvl4pPr>
            <a:lvl5pPr marL="1603858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91" y="4927788"/>
            <a:ext cx="7538875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5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5194" y="871246"/>
            <a:ext cx="534591" cy="644607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/>
          <a:p>
            <a:pPr lvl="0"/>
            <a:r>
              <a:rPr lang="en-US" sz="701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8754" y="3181894"/>
            <a:ext cx="534591" cy="644607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/>
          <a:p>
            <a:pPr lvl="0"/>
            <a:r>
              <a:rPr lang="en-US" sz="701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57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5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1" y="2129659"/>
            <a:ext cx="7538875" cy="2861014"/>
          </a:xfrm>
        </p:spPr>
        <p:txBody>
          <a:bodyPr anchor="b">
            <a:normAutofit/>
          </a:bodyPr>
          <a:lstStyle>
            <a:lvl1pPr algn="l">
              <a:defRPr sz="385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91" y="4990673"/>
            <a:ext cx="753887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57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0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37" y="671971"/>
            <a:ext cx="7098176" cy="3331857"/>
          </a:xfrm>
        </p:spPr>
        <p:txBody>
          <a:bodyPr anchor="ctr">
            <a:normAutofit/>
          </a:bodyPr>
          <a:lstStyle>
            <a:lvl1pPr algn="l">
              <a:defRPr sz="385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3989" y="4423810"/>
            <a:ext cx="753887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0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964" indent="0">
              <a:buFontTx/>
              <a:buNone/>
              <a:defRPr/>
            </a:lvl2pPr>
            <a:lvl3pPr marL="801929" indent="0">
              <a:buFontTx/>
              <a:buNone/>
              <a:defRPr/>
            </a:lvl3pPr>
            <a:lvl4pPr marL="1202893" indent="0">
              <a:buFontTx/>
              <a:buNone/>
              <a:defRPr/>
            </a:lvl4pPr>
            <a:lvl5pPr marL="1603858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91" y="4990673"/>
            <a:ext cx="753887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57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5194" y="871246"/>
            <a:ext cx="534591" cy="644607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/>
          <a:p>
            <a:pPr lvl="0"/>
            <a:r>
              <a:rPr lang="en-US" sz="701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98754" y="3181894"/>
            <a:ext cx="534591" cy="644607"/>
          </a:xfrm>
          <a:prstGeom prst="rect">
            <a:avLst/>
          </a:prstGeom>
        </p:spPr>
        <p:txBody>
          <a:bodyPr vert="horz" lIns="80189" tIns="40094" rIns="80189" bIns="40094" rtlCol="0" anchor="ctr">
            <a:noAutofit/>
          </a:bodyPr>
          <a:lstStyle/>
          <a:p>
            <a:pPr lvl="0"/>
            <a:r>
              <a:rPr lang="en-US" sz="701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29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14" y="671971"/>
            <a:ext cx="7531452" cy="3331857"/>
          </a:xfrm>
        </p:spPr>
        <p:txBody>
          <a:bodyPr anchor="ctr">
            <a:normAutofit/>
          </a:bodyPr>
          <a:lstStyle>
            <a:lvl1pPr algn="l">
              <a:defRPr sz="385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3989" y="4423810"/>
            <a:ext cx="7538876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05">
                <a:solidFill>
                  <a:schemeClr val="accent1"/>
                </a:solidFill>
              </a:defRPr>
            </a:lvl1pPr>
            <a:lvl2pPr marL="400964" indent="0">
              <a:buFontTx/>
              <a:buNone/>
              <a:defRPr/>
            </a:lvl2pPr>
            <a:lvl3pPr marL="801929" indent="0">
              <a:buFontTx/>
              <a:buNone/>
              <a:defRPr/>
            </a:lvl3pPr>
            <a:lvl4pPr marL="1202893" indent="0">
              <a:buFontTx/>
              <a:buNone/>
              <a:defRPr/>
            </a:lvl4pPr>
            <a:lvl5pPr marL="1603858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91" y="4990673"/>
            <a:ext cx="7538875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57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0096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80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5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7276" y="671971"/>
            <a:ext cx="1144199" cy="5788752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991" y="671971"/>
            <a:ext cx="6191421" cy="57887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6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333"/>
            <a:ext cx="10691813" cy="756900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990" y="671971"/>
            <a:ext cx="7538875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990" y="2381650"/>
            <a:ext cx="7538875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565" y="6659483"/>
            <a:ext cx="79972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B08E-2AAD-4BFD-ADF0-9942A004DD78}" type="datetimeFigureOut">
              <a:rPr lang="ru-RU" smtClean="0"/>
              <a:t>03.10.2022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990" y="6659483"/>
            <a:ext cx="55227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3610" y="6659483"/>
            <a:ext cx="5992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chemeClr val="accent1"/>
                </a:solidFill>
              </a:defRPr>
            </a:lvl1pPr>
          </a:lstStyle>
          <a:p>
            <a:fld id="{08B56302-85ED-4475-A24F-96C83F066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00964" rtl="0" eaLnBrk="1" latinLnBrk="0" hangingPunct="1">
        <a:spcBef>
          <a:spcPct val="0"/>
        </a:spcBef>
        <a:buNone/>
        <a:defRPr sz="3157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723" indent="-300723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7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1567" indent="-250603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02411" indent="-200482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2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03375" indent="-200482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04340" indent="-200482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05304" indent="-200482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06269" indent="-200482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7233" indent="-200482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8197" indent="-200482" algn="l" defTabSz="400964" rtl="0" eaLnBrk="1" latinLnBrk="0" hangingPunct="1">
        <a:spcBef>
          <a:spcPts val="87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400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0.emf"/><Relationship Id="rId7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4.emf"/><Relationship Id="rId10" Type="http://schemas.openxmlformats.org/officeDocument/2006/relationships/image" Target="../media/image5.emf"/><Relationship Id="rId4" Type="http://schemas.openxmlformats.org/officeDocument/2006/relationships/image" Target="../media/image9.emf"/><Relationship Id="rId9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13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046651" y="0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1053004" y="517602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37384" y="6190502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6144029" y="-700745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58725" y="418499"/>
            <a:ext cx="3528209" cy="663571"/>
            <a:chOff x="958645" y="338545"/>
            <a:chExt cx="4988478" cy="9382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45" y="338545"/>
              <a:ext cx="857250" cy="9382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029171" y="499838"/>
              <a:ext cx="3917952" cy="679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МИНИСТЕРСТВО ЭКОНОМИЧЕСКОГО РАЗВИТИЯ РОССИЙСКОЙ ФЕДЕРАЦИИ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58725" y="2364771"/>
            <a:ext cx="7191657" cy="3186281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l="82864"/>
          <a:stretch/>
        </p:blipFill>
        <p:spPr>
          <a:xfrm>
            <a:off x="8476000" y="2084142"/>
            <a:ext cx="1536099" cy="25823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65382" y="2787439"/>
            <a:ext cx="6870700" cy="202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 Мой бизнес - новый формат диалога с бизнесом</a:t>
            </a:r>
            <a:endParaRPr kumimoji="0" lang="ru-RU" sz="40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02" y="1167227"/>
            <a:ext cx="757153" cy="7794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15878" y="1212022"/>
            <a:ext cx="62009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/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РЕСПУБЛИКИ АЛТАЙ</a:t>
            </a: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E294432-CD69-182B-7214-D4581EBB5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67893"/>
              </p:ext>
            </p:extLst>
          </p:nvPr>
        </p:nvGraphicFramePr>
        <p:xfrm>
          <a:off x="323273" y="1473150"/>
          <a:ext cx="10021453" cy="3938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525">
                  <a:extLst>
                    <a:ext uri="{9D8B030D-6E8A-4147-A177-3AD203B41FA5}">
                      <a16:colId xmlns:a16="http://schemas.microsoft.com/office/drawing/2014/main" val="434336151"/>
                    </a:ext>
                  </a:extLst>
                </a:gridCol>
                <a:gridCol w="4976547">
                  <a:extLst>
                    <a:ext uri="{9D8B030D-6E8A-4147-A177-3AD203B41FA5}">
                      <a16:colId xmlns:a16="http://schemas.microsoft.com/office/drawing/2014/main" val="1850470036"/>
                    </a:ext>
                  </a:extLst>
                </a:gridCol>
                <a:gridCol w="4821381">
                  <a:extLst>
                    <a:ext uri="{9D8B030D-6E8A-4147-A177-3AD203B41FA5}">
                      <a16:colId xmlns:a16="http://schemas.microsoft.com/office/drawing/2014/main" val="115567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Наименование СМСП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Вид продукции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057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F59193-6344-90C7-93D3-AD83070106A5}"/>
              </a:ext>
            </a:extLst>
          </p:cNvPr>
          <p:cNvSpPr txBox="1"/>
          <p:nvPr/>
        </p:nvSpPr>
        <p:spPr>
          <a:xfrm>
            <a:off x="1365033" y="326572"/>
            <a:ext cx="7961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Сертификация продукции, услуг для СМСП</a:t>
            </a:r>
          </a:p>
          <a:p>
            <a:pPr algn="ctr"/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(изготовление ТУ, протоколов испытаний, регистрация и выдача деклараций соответствия)</a:t>
            </a:r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EA00FCA-A1BC-4E57-8A09-84004B75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89400"/>
              </p:ext>
            </p:extLst>
          </p:nvPr>
        </p:nvGraphicFramePr>
        <p:xfrm>
          <a:off x="347086" y="1866977"/>
          <a:ext cx="9997639" cy="4130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7023">
                  <a:extLst>
                    <a:ext uri="{9D8B030D-6E8A-4147-A177-3AD203B41FA5}">
                      <a16:colId xmlns:a16="http://schemas.microsoft.com/office/drawing/2014/main" val="2521057477"/>
                    </a:ext>
                  </a:extLst>
                </a:gridCol>
                <a:gridCol w="4830616">
                  <a:extLst>
                    <a:ext uri="{9D8B030D-6E8A-4147-A177-3AD203B41FA5}">
                      <a16:colId xmlns:a16="http://schemas.microsoft.com/office/drawing/2014/main" val="971230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СППК Алтай </a:t>
                      </a:r>
                      <a:r>
                        <a:rPr lang="ru-RU" sz="14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БиоПант</a:t>
                      </a:r>
                      <a:endParaRPr lang="ru-RU" sz="14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Бессонова Наталья Михайловна </a:t>
                      </a:r>
                    </a:p>
                    <a:p>
                      <a:r>
                        <a:rPr lang="ru-RU" sz="14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с.Майма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пантовые шампуни, мыла, скрабы, маски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7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40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Крухмалева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Е.И.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скрабы, мази, чайные напитки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7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Абачи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Шаларь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 Васильевна</a:t>
                      </a:r>
                    </a:p>
                    <a:p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Майминскйи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с.Соузга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декларирование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женской одежды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42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«Шебалино Строй» Мазалов С.К.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 ячеистый газобетон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27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Камитов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Кайрат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Болатбекович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Кош-Агач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опилко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-блок</a:t>
                      </a: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Аносов Олег Николаевич</a:t>
                      </a:r>
                    </a:p>
                    <a:p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г.Горно-Алтайск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Пескобетонные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стеновые блоки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8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«Ак-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Боочи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Майминский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консервы мясные, мед в ассортименте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97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Кыпчакова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Анжелика Николаевна Усть-Коксинский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полуфабрикаты мясные в ассортименте</a:t>
                      </a:r>
                    </a:p>
                    <a:p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603977"/>
                  </a:ext>
                </a:extLst>
              </a:tr>
            </a:tbl>
          </a:graphicData>
        </a:graphic>
      </p:graphicFrame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B074CBA6-4B45-A61E-61AB-819742729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76101"/>
              </p:ext>
            </p:extLst>
          </p:nvPr>
        </p:nvGraphicFramePr>
        <p:xfrm>
          <a:off x="323272" y="5997017"/>
          <a:ext cx="100214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2263457777"/>
                    </a:ext>
                  </a:extLst>
                </a:gridCol>
                <a:gridCol w="4821379">
                  <a:extLst>
                    <a:ext uri="{9D8B030D-6E8A-4147-A177-3AD203B41FA5}">
                      <a16:colId xmlns:a16="http://schemas.microsoft.com/office/drawing/2014/main" val="1939050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СПК племенной конный завод «Амурский» Усть-Коксинский район, </a:t>
                      </a:r>
                      <a:r>
                        <a:rPr lang="ru-RU" sz="14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с.Амур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сливочное, сыр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15616"/>
                  </a:ext>
                </a:extLst>
              </a:tr>
            </a:tbl>
          </a:graphicData>
        </a:graphic>
      </p:graphicFrame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E1765F38-99A4-2A7A-0A13-0CB513313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76582"/>
              </p:ext>
            </p:extLst>
          </p:nvPr>
        </p:nvGraphicFramePr>
        <p:xfrm>
          <a:off x="323272" y="6515177"/>
          <a:ext cx="1002145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00073">
                  <a:extLst>
                    <a:ext uri="{9D8B030D-6E8A-4147-A177-3AD203B41FA5}">
                      <a16:colId xmlns:a16="http://schemas.microsoft.com/office/drawing/2014/main" val="3973180323"/>
                    </a:ext>
                  </a:extLst>
                </a:gridCol>
                <a:gridCol w="4821379">
                  <a:extLst>
                    <a:ext uri="{9D8B030D-6E8A-4147-A177-3AD203B41FA5}">
                      <a16:colId xmlns:a16="http://schemas.microsoft.com/office/drawing/2014/main" val="3060200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ИП Нартов Александр Эдуардович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растительное, жмых подсолнечное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0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2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F59193-6344-90C7-93D3-AD83070106A5}"/>
              </a:ext>
            </a:extLst>
          </p:cNvPr>
          <p:cNvSpPr txBox="1"/>
          <p:nvPr/>
        </p:nvSpPr>
        <p:spPr>
          <a:xfrm>
            <a:off x="1394689" y="474354"/>
            <a:ext cx="7961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объектов размещения (гостиницы , турбазы)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0EFD026-C320-A117-E562-4416FB4C2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77349"/>
              </p:ext>
            </p:extLst>
          </p:nvPr>
        </p:nvGraphicFramePr>
        <p:xfrm>
          <a:off x="720433" y="843687"/>
          <a:ext cx="9522694" cy="5501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756">
                  <a:extLst>
                    <a:ext uri="{9D8B030D-6E8A-4147-A177-3AD203B41FA5}">
                      <a16:colId xmlns:a16="http://schemas.microsoft.com/office/drawing/2014/main" val="3967121067"/>
                    </a:ext>
                  </a:extLst>
                </a:gridCol>
                <a:gridCol w="3884538">
                  <a:extLst>
                    <a:ext uri="{9D8B030D-6E8A-4147-A177-3AD203B41FA5}">
                      <a16:colId xmlns:a16="http://schemas.microsoft.com/office/drawing/2014/main" val="676165269"/>
                    </a:ext>
                  </a:extLst>
                </a:gridCol>
                <a:gridCol w="4978400">
                  <a:extLst>
                    <a:ext uri="{9D8B030D-6E8A-4147-A177-3AD203B41FA5}">
                      <a16:colId xmlns:a16="http://schemas.microsoft.com/office/drawing/2014/main" val="2386398124"/>
                    </a:ext>
                  </a:extLst>
                </a:gridCol>
              </a:tblGrid>
              <a:tr h="217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Юридическое лицо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</a:t>
                      </a: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2263"/>
                  </a:ext>
                </a:extLst>
              </a:tr>
              <a:tr h="50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Суркашев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Самыр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Анатольевич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Онгудайский р-н, с.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Хабаровка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72546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«Стимул»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Онгудай, 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2077"/>
                  </a:ext>
                </a:extLst>
              </a:tr>
              <a:tr h="745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Тодукова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Тордина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Тоныскоевна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Онгудай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48373"/>
                  </a:ext>
                </a:extLst>
              </a:tr>
              <a:tr h="745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Каменева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Шуралай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Анатольевна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Онгудайский район, село Иня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91169"/>
                  </a:ext>
                </a:extLst>
              </a:tr>
              <a:tr h="50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Хабарова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Аржана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Валерьевна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Онгудайский район, село Онгудай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2283"/>
                  </a:ext>
                </a:extLst>
              </a:tr>
              <a:tr h="490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«СЕЗАМ»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Горно-Алтайск, Коммунистический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пр-кт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д.180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85258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«ВИЗУС»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Онгудайский р-н, с Онгудай, 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4455"/>
                  </a:ext>
                </a:extLst>
              </a:tr>
              <a:tr h="50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Болдырева Марина Ивановна</a:t>
                      </a:r>
                      <a:endParaRPr lang="ru-RU" sz="1600" b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Онгудай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27314"/>
                  </a:ext>
                </a:extLst>
              </a:tr>
              <a:tr h="50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КФХ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Кучинов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Эркин Андреевич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Онгудайский район с.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Шашикман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70241"/>
                  </a:ext>
                </a:extLst>
              </a:tr>
              <a:tr h="503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Бегенов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Бекжан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Манарбекович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Кош-Агачский район, село Кош-Агач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82" marR="383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445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02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3">
            <a:extLst>
              <a:ext uri="{FF2B5EF4-FFF2-40B4-BE49-F238E27FC236}">
                <a16:creationId xmlns:a16="http://schemas.microsoft.com/office/drawing/2014/main" id="{0F6DC47C-7653-43FB-A9A4-776FDEC03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126297"/>
              </p:ext>
            </p:extLst>
          </p:nvPr>
        </p:nvGraphicFramePr>
        <p:xfrm>
          <a:off x="407585" y="1397843"/>
          <a:ext cx="9751525" cy="612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748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2019777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180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56221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Комплексная услуга по вопросам бизнес-планирования.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получателей услуг: 3 СМСП: ИП Тимофеева Э.М. (с.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Купчегень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ООО «Продукты Горного Алтая» (с. Онгудай), ИП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Арбаева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О. А. (г. Горно-Алтайск)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Предоставлена в июне 2022 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04375"/>
                  </a:ext>
                </a:extLst>
              </a:tr>
              <a:tr h="8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Комплексная услуга по разработке и продвижению бренда (изготовление печатной рекламной продукции).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получателей услуг: 8 СМСП: ИП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Суртаева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 В. (г. Горно-Алтайск), ИП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Кестелов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 Н.(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с.Усть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-Кан), ИП Бочкин Н. И.(г. Горно-Алтайск), ООО «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Аванта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-сервис» (г. Горно-Алтайск), ИП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Яльчина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 С.(с. Онгудай), ИП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Скатова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 А. (с. Шебалино), ИП Тимофеева Э. М. (с.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Купчегень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ИП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Тайлунова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 А. (с. Онгудай)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Предоставлена в июне - августе 2022 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85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Комплексная услуга по вопросам получения государственной поддержки.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получателей услуг: 3 СМСП: ООО ИД "Алтай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Бичик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(г. Горно-Алтайск), ИП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Суртаева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 В.(г. Горно-Алтайск), ИП Булгаков А. А. (с. Усть-Кокса)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Предоставлена в мае 2022 г.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288F08D-446F-4E72-B4B8-12753C831215}"/>
              </a:ext>
            </a:extLst>
          </p:cNvPr>
          <p:cNvGrpSpPr/>
          <p:nvPr/>
        </p:nvGrpSpPr>
        <p:grpSpPr>
          <a:xfrm>
            <a:off x="8698979" y="25547"/>
            <a:ext cx="1460131" cy="414805"/>
            <a:chOff x="920709" y="2234968"/>
            <a:chExt cx="8532371" cy="242358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3D1F00A-2D38-468E-8737-F909E4B8E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B988B59-07DA-4A77-96CA-4B38C4ADF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65E71B-1863-478D-B164-11723376D016}"/>
              </a:ext>
            </a:extLst>
          </p:cNvPr>
          <p:cNvSpPr txBox="1"/>
          <p:nvPr/>
        </p:nvSpPr>
        <p:spPr>
          <a:xfrm>
            <a:off x="928199" y="142914"/>
            <a:ext cx="5347854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предоставляемые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ентром инноваций социальной сферы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DE4CFCA3-CC1E-4CA2-AE58-B03EDF4B73E0}"/>
              </a:ext>
            </a:extLst>
          </p:cNvPr>
          <p:cNvGraphicFramePr>
            <a:graphicFrameLocks noGrp="1"/>
          </p:cNvGraphicFramePr>
          <p:nvPr/>
        </p:nvGraphicFramePr>
        <p:xfrm>
          <a:off x="407584" y="879683"/>
          <a:ext cx="975152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85">
                  <a:extLst>
                    <a:ext uri="{9D8B030D-6E8A-4147-A177-3AD203B41FA5}">
                      <a16:colId xmlns:a16="http://schemas.microsoft.com/office/drawing/2014/main" val="2420533398"/>
                    </a:ext>
                  </a:extLst>
                </a:gridCol>
                <a:gridCol w="2010540">
                  <a:extLst>
                    <a:ext uri="{9D8B030D-6E8A-4147-A177-3AD203B41FA5}">
                      <a16:colId xmlns:a16="http://schemas.microsoft.com/office/drawing/2014/main" val="4145512808"/>
                    </a:ext>
                  </a:extLst>
                </a:gridCol>
              </a:tblGrid>
              <a:tr h="3925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Дата проведения в 2022 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3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458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3">
            <a:extLst>
              <a:ext uri="{FF2B5EF4-FFF2-40B4-BE49-F238E27FC236}">
                <a16:creationId xmlns:a16="http://schemas.microsoft.com/office/drawing/2014/main" id="{0F6DC47C-7653-43FB-A9A4-776FDEC03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12017"/>
              </p:ext>
            </p:extLst>
          </p:nvPr>
        </p:nvGraphicFramePr>
        <p:xfrm>
          <a:off x="407585" y="1116160"/>
          <a:ext cx="9751525" cy="6105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748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2019777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806115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Модернизация деревообрабатывающего производства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включая бизнес-план и расчет пожарных рисков для ООО «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Дарина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Майминский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Август-сентябрь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Цифровизация производственной деятельности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включая бизнес-план и расчет пожарных рисков для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СПК «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Абайский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Усть-Коксинский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район)      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– Октябрь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1225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санитарно-защитной зоны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Алмадаков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Е.И. (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Чойский район);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Климов Б.О. (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Онгудайский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Клепиков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В.И. (</a:t>
                      </a:r>
                      <a:r>
                        <a:rPr lang="ru-RU" sz="16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Майминский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38187"/>
                  </a:ext>
                </a:extLst>
              </a:tr>
              <a:tr h="1008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бизнес-планов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производственных предприятий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ИП Мазалов С.А., (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Шебалинский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«ПГС», (г. Горно-Алтайск)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48818"/>
                  </a:ext>
                </a:extLst>
              </a:tr>
              <a:tr h="563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в проведении работ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защите прав на результаты интеллектуальной </a:t>
                      </a: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деятельности и приравненные к ним средства индивидуализации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государственная регистрация наименования места происхождения товаров: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 «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Кайа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Чергинское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сливочное масло»: ООО «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Чергинский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маслосырзавод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Шебалинский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район),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Пант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маралий консервированный «Абайский», Масло сливочное «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Абайское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»: СПК «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Абайский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ru-RU" sz="1600" b="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Усть-Коксинский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</a:t>
                      </a:r>
                      <a:r>
                        <a:rPr lang="ru-RU" sz="1600" b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53973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288F08D-446F-4E72-B4B8-12753C831215}"/>
              </a:ext>
            </a:extLst>
          </p:cNvPr>
          <p:cNvGrpSpPr/>
          <p:nvPr/>
        </p:nvGrpSpPr>
        <p:grpSpPr>
          <a:xfrm>
            <a:off x="8698979" y="25547"/>
            <a:ext cx="1460131" cy="414805"/>
            <a:chOff x="920709" y="2234968"/>
            <a:chExt cx="8532371" cy="242358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3D1F00A-2D38-468E-8737-F909E4B8E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B988B59-07DA-4A77-96CA-4B38C4ADF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65E71B-1863-478D-B164-11723376D016}"/>
              </a:ext>
            </a:extLst>
          </p:cNvPr>
          <p:cNvSpPr txBox="1"/>
          <p:nvPr/>
        </p:nvSpPr>
        <p:spPr>
          <a:xfrm>
            <a:off x="928199" y="142914"/>
            <a:ext cx="534785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предоставляемые РЦИ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DE4CFCA3-CC1E-4CA2-AE58-B03EDF4B7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48557"/>
              </p:ext>
            </p:extLst>
          </p:nvPr>
        </p:nvGraphicFramePr>
        <p:xfrm>
          <a:off x="407585" y="597224"/>
          <a:ext cx="975152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85">
                  <a:extLst>
                    <a:ext uri="{9D8B030D-6E8A-4147-A177-3AD203B41FA5}">
                      <a16:colId xmlns:a16="http://schemas.microsoft.com/office/drawing/2014/main" val="2420533398"/>
                    </a:ext>
                  </a:extLst>
                </a:gridCol>
                <a:gridCol w="2010540">
                  <a:extLst>
                    <a:ext uri="{9D8B030D-6E8A-4147-A177-3AD203B41FA5}">
                      <a16:colId xmlns:a16="http://schemas.microsoft.com/office/drawing/2014/main" val="4145512808"/>
                    </a:ext>
                  </a:extLst>
                </a:gridCol>
              </a:tblGrid>
              <a:tr h="3925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Дата проведения в 2022 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3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45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97" y="362864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  <p:sp>
        <p:nvSpPr>
          <p:cNvPr id="3" name="TextBox 2"/>
          <p:cNvSpPr txBox="1"/>
          <p:nvPr/>
        </p:nvSpPr>
        <p:spPr>
          <a:xfrm>
            <a:off x="1631447" y="2236067"/>
            <a:ext cx="8103773" cy="5080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«Мой бизнес» в Республике Алтай 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асположен по адресу: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Горно-Алтайск, ул. Комсомольская, 9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сайт: мойбизнес04.рф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Тел. +7 (388-22) 4-72-41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Горячая линия: +</a:t>
            </a:r>
            <a:r>
              <a:rPr lang="ru-RU" sz="1600" b="0" i="0" dirty="0">
                <a:solidFill>
                  <a:srgbClr val="55210F"/>
                </a:solidFill>
                <a:effectLst/>
                <a:latin typeface="Roboto" panose="02000000000000000000" pitchFamily="2" charset="0"/>
              </a:rPr>
              <a:t>7983-580-0381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binkra@yandex.ru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Телеграм канал: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https://t.me/moybiz04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Страница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https://vk.com/moybiz04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ts val="1920"/>
              </a:lnSpc>
              <a:spcBef>
                <a:spcPts val="18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16112" y="1144010"/>
            <a:ext cx="586016" cy="560934"/>
            <a:chOff x="837097" y="1439863"/>
            <a:chExt cx="832866" cy="832866"/>
          </a:xfrm>
        </p:grpSpPr>
        <p:sp>
          <p:nvSpPr>
            <p:cNvPr id="5" name="Овал 4"/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776126" y="3583715"/>
            <a:ext cx="586016" cy="560934"/>
            <a:chOff x="837097" y="4487863"/>
            <a:chExt cx="832866" cy="832866"/>
          </a:xfrm>
        </p:grpSpPr>
        <p:sp>
          <p:nvSpPr>
            <p:cNvPr id="8" name="Овал 7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784709" y="2350950"/>
            <a:ext cx="586016" cy="560934"/>
            <a:chOff x="853640" y="2956826"/>
            <a:chExt cx="767585" cy="734731"/>
          </a:xfrm>
        </p:grpSpPr>
        <p:sp>
          <p:nvSpPr>
            <p:cNvPr id="11" name="Овал 10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67247" y="5718257"/>
            <a:ext cx="586016" cy="560934"/>
            <a:chOff x="837097" y="2398713"/>
            <a:chExt cx="832866" cy="832866"/>
          </a:xfrm>
        </p:grpSpPr>
        <p:sp>
          <p:nvSpPr>
            <p:cNvPr id="14" name="Овал 13"/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05" y="4581728"/>
            <a:ext cx="602458" cy="6024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775" y="3083718"/>
            <a:ext cx="4565683" cy="34242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97" y="259652"/>
            <a:ext cx="2698967" cy="19996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/>
          <a:srcRect t="-77" r="218" b="-1"/>
          <a:stretch/>
        </p:blipFill>
        <p:spPr>
          <a:xfrm>
            <a:off x="9302065" y="6100324"/>
            <a:ext cx="2322296" cy="232851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2F4F1AE-8BC2-4D91-A3D8-E356850AC9A7}"/>
              </a:ext>
            </a:extLst>
          </p:cNvPr>
          <p:cNvGrpSpPr/>
          <p:nvPr/>
        </p:nvGrpSpPr>
        <p:grpSpPr>
          <a:xfrm>
            <a:off x="8631122" y="573259"/>
            <a:ext cx="1460131" cy="414805"/>
            <a:chOff x="920709" y="2234968"/>
            <a:chExt cx="8532371" cy="242358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E14275A-CC0A-432F-BDC9-51D9AECDF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CFA896B-2813-41FD-BBEF-430B78DEA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18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586AAF1-1F24-56B3-D17B-5C73296ED42E}"/>
              </a:ext>
            </a:extLst>
          </p:cNvPr>
          <p:cNvGrpSpPr/>
          <p:nvPr/>
        </p:nvGrpSpPr>
        <p:grpSpPr>
          <a:xfrm>
            <a:off x="446658" y="949444"/>
            <a:ext cx="2370076" cy="760976"/>
            <a:chOff x="920709" y="2234968"/>
            <a:chExt cx="8532371" cy="242358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A1BAE37-D524-A9C8-4711-412E69E54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52E5B70-2AF6-384F-99EA-FFE088D4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144401" y="3702428"/>
            <a:ext cx="184731" cy="335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929"/>
            <a:endParaRPr lang="ru-RU" sz="1579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1906" y="998726"/>
            <a:ext cx="3629625" cy="620799"/>
          </a:xfrm>
          <a:prstGeom prst="rect">
            <a:avLst/>
          </a:prstGeom>
          <a:noFill/>
        </p:spPr>
        <p:txBody>
          <a:bodyPr wrap="none" lIns="80189" tIns="40094" rIns="80189" bIns="40094">
            <a:spAutoFit/>
          </a:bodyPr>
          <a:lstStyle/>
          <a:p>
            <a:pPr algn="ctr" defTabSz="801929"/>
            <a:r>
              <a:rPr lang="ru-RU" sz="3508" b="1" spc="44" dirty="0">
                <a:ln w="9525" cmpd="sng">
                  <a:solidFill>
                    <a:srgbClr val="90C226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  <a:latin typeface="Trebuchet MS" panose="020B0603020202020204"/>
              </a:rPr>
              <a:t>ООО «ДАРИНА»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0811" y="1779629"/>
            <a:ext cx="6120458" cy="179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929"/>
            <a:r>
              <a:rPr lang="ru-RU" sz="1579" dirty="0">
                <a:solidFill>
                  <a:prstClr val="white"/>
                </a:solidFill>
                <a:latin typeface="Trebuchet MS" panose="020B0603020202020204"/>
              </a:rPr>
              <a:t>Руководитель: Иванов Юрий Владимирович</a:t>
            </a:r>
          </a:p>
          <a:p>
            <a:pPr defTabSz="801929"/>
            <a:r>
              <a:rPr lang="ru-RU" sz="1579" dirty="0">
                <a:solidFill>
                  <a:prstClr val="white"/>
                </a:solidFill>
                <a:latin typeface="Trebuchet MS" panose="020B0603020202020204"/>
              </a:rPr>
              <a:t>Дата регистрации: 25 апреля 2018 года</a:t>
            </a:r>
          </a:p>
          <a:p>
            <a:pPr defTabSz="801929"/>
            <a:r>
              <a:rPr lang="ru-RU" sz="1579" dirty="0">
                <a:solidFill>
                  <a:prstClr val="white"/>
                </a:solidFill>
                <a:latin typeface="Trebuchet MS" panose="020B0603020202020204"/>
              </a:rPr>
              <a:t>Месторасположение предприятия: : 649100, Республика Алтай, </a:t>
            </a:r>
            <a:r>
              <a:rPr lang="ru-RU" sz="1579" dirty="0" err="1">
                <a:solidFill>
                  <a:prstClr val="white"/>
                </a:solidFill>
                <a:latin typeface="Trebuchet MS" panose="020B0603020202020204"/>
              </a:rPr>
              <a:t>Майминский</a:t>
            </a:r>
            <a:r>
              <a:rPr lang="ru-RU" sz="1579" dirty="0">
                <a:solidFill>
                  <a:prstClr val="white"/>
                </a:solidFill>
                <a:latin typeface="Trebuchet MS" panose="020B0603020202020204"/>
              </a:rPr>
              <a:t> район, село </a:t>
            </a:r>
            <a:r>
              <a:rPr lang="ru-RU" sz="1579" dirty="0" err="1">
                <a:solidFill>
                  <a:prstClr val="white"/>
                </a:solidFill>
                <a:latin typeface="Trebuchet MS" panose="020B0603020202020204"/>
              </a:rPr>
              <a:t>Майма</a:t>
            </a:r>
            <a:r>
              <a:rPr lang="ru-RU" sz="1579" dirty="0">
                <a:solidFill>
                  <a:prstClr val="white"/>
                </a:solidFill>
                <a:latin typeface="Trebuchet MS" panose="020B0603020202020204"/>
              </a:rPr>
              <a:t>, улица Трудовая, дом 57/2</a:t>
            </a:r>
            <a:endParaRPr lang="en-US" sz="1579" dirty="0">
              <a:solidFill>
                <a:prstClr val="white"/>
              </a:solidFill>
              <a:latin typeface="Trebuchet MS" panose="020B0603020202020204"/>
            </a:endParaRPr>
          </a:p>
          <a:p>
            <a:pPr defTabSz="801929"/>
            <a:r>
              <a:rPr lang="ru-RU" sz="1579" dirty="0">
                <a:solidFill>
                  <a:prstClr val="white"/>
                </a:solidFill>
                <a:latin typeface="Trebuchet MS" panose="020B0603020202020204"/>
              </a:rPr>
              <a:t>Выпускаемая продукция: древесина, пиломатериалы, технологическая щепа, стружка, деревянные изделия из кедра, столярные изделия, сувенирная продукция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649" y="4206956"/>
            <a:ext cx="5818138" cy="2286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93" y="1840977"/>
            <a:ext cx="3437271" cy="2144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0589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08DFB1C-9172-3ACB-7E5C-470EF766F00B}"/>
              </a:ext>
            </a:extLst>
          </p:cNvPr>
          <p:cNvGrpSpPr/>
          <p:nvPr/>
        </p:nvGrpSpPr>
        <p:grpSpPr>
          <a:xfrm>
            <a:off x="573689" y="1215912"/>
            <a:ext cx="2370076" cy="760976"/>
            <a:chOff x="920709" y="2234968"/>
            <a:chExt cx="8532371" cy="242358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389CE2F-90BC-C0F0-92F4-8DA54642B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9CEC6B5-731C-C6F7-CC37-D7FF989EF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CA0CC3-4B45-B5A9-2F3A-7F66D6C8B563}"/>
              </a:ext>
            </a:extLst>
          </p:cNvPr>
          <p:cNvSpPr txBox="1"/>
          <p:nvPr/>
        </p:nvSpPr>
        <p:spPr>
          <a:xfrm>
            <a:off x="221994" y="1976888"/>
            <a:ext cx="6668696" cy="179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 defTabSz="801929">
              <a:buFontTx/>
              <a:buChar char="-"/>
            </a:pP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2022 года была оказана комплексная услуга по модернизации производства субъекта малого и среднего предпринимательства, включая бизнес-план и прочие профильные услуги (расчет пожарных рисков)</a:t>
            </a:r>
            <a:r>
              <a:rPr lang="en-US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0603" indent="-250603" defTabSz="801929">
              <a:buFontTx/>
              <a:buChar char="-"/>
            </a:pP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Бизнес-план составлялся с целью организации безотходного производства полного цикла, при этом стружка и опилки будут использованы для изготовления </a:t>
            </a:r>
            <a:r>
              <a:rPr lang="ru-RU" sz="1579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пеллет</a:t>
            </a: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(топливных гранул). </a:t>
            </a:r>
            <a:endParaRPr lang="en-US" sz="1579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761" y="3988660"/>
            <a:ext cx="3583466" cy="2434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768" y="2935607"/>
            <a:ext cx="2831660" cy="2672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297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08DFB1C-9172-3ACB-7E5C-470EF766F00B}"/>
              </a:ext>
            </a:extLst>
          </p:cNvPr>
          <p:cNvGrpSpPr/>
          <p:nvPr/>
        </p:nvGrpSpPr>
        <p:grpSpPr>
          <a:xfrm>
            <a:off x="573689" y="1215912"/>
            <a:ext cx="2370076" cy="760976"/>
            <a:chOff x="920709" y="2234968"/>
            <a:chExt cx="8532371" cy="242358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389CE2F-90BC-C0F0-92F4-8DA54642B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9CEC6B5-731C-C6F7-CC37-D7FF989EF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CA0CC3-4B45-B5A9-2F3A-7F66D6C8B563}"/>
              </a:ext>
            </a:extLst>
          </p:cNvPr>
          <p:cNvSpPr txBox="1"/>
          <p:nvPr/>
        </p:nvSpPr>
        <p:spPr>
          <a:xfrm>
            <a:off x="221994" y="1976888"/>
            <a:ext cx="6668696" cy="2036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603" indent="-250603" defTabSz="801929">
              <a:buFontTx/>
              <a:buChar char="-"/>
            </a:pP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мероприятия Программы</a:t>
            </a:r>
            <a:r>
              <a:rPr lang="en-US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 предлагается замена старого станка </a:t>
            </a:r>
            <a:r>
              <a:rPr lang="ru-RU" sz="1579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Beaver</a:t>
            </a:r>
            <a:r>
              <a:rPr lang="en-US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523U на новый </a:t>
            </a:r>
            <a:r>
              <a:rPr lang="ru-RU" sz="1579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семишпиндельный</a:t>
            </a: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станок </a:t>
            </a:r>
            <a:r>
              <a:rPr lang="ru-RU" sz="1579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Unimax</a:t>
            </a: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709 серия С. Задачи проекта модернизации:</a:t>
            </a:r>
          </a:p>
          <a:p>
            <a:pPr marL="250603" indent="-250603" defTabSz="801929">
              <a:buFontTx/>
              <a:buChar char="-"/>
            </a:pP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Удовлетворение потребительского спроса на новые виды </a:t>
            </a:r>
            <a:r>
              <a:rPr lang="ru-RU" sz="1579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погонажных</a:t>
            </a: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0603" indent="-250603" defTabSz="801929">
              <a:buFontTx/>
              <a:buChar char="-"/>
            </a:pP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изделий.</a:t>
            </a:r>
          </a:p>
          <a:p>
            <a:pPr marL="250603" indent="-250603" defTabSz="801929">
              <a:buFontTx/>
              <a:buChar char="-"/>
            </a:pP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Привлечение инвестиций в развитие деятельности ООО «</a:t>
            </a:r>
            <a:r>
              <a:rPr lang="ru-RU" sz="1579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Дарина</a:t>
            </a: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50603" indent="-250603" defTabSz="801929">
              <a:buFontTx/>
              <a:buChar char="-"/>
            </a:pP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конкурентных преимуществ предприятия.</a:t>
            </a:r>
          </a:p>
          <a:p>
            <a:pPr marL="250603" indent="-250603" defTabSz="801929">
              <a:buFontTx/>
              <a:buChar char="-"/>
            </a:pPr>
            <a:r>
              <a:rPr lang="ru-RU" sz="1579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новых рабочих мест.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45" y="4151401"/>
            <a:ext cx="4231462" cy="1638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690" y="2443722"/>
            <a:ext cx="3541720" cy="1557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122072" y="3979142"/>
            <a:ext cx="1252266" cy="335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929"/>
            <a:r>
              <a:rPr lang="en-US" sz="1579" dirty="0">
                <a:solidFill>
                  <a:prstClr val="black"/>
                </a:solidFill>
                <a:latin typeface="Trebuchet MS" panose="020B0603020202020204"/>
              </a:rPr>
              <a:t>Beaver523U</a:t>
            </a:r>
            <a:endParaRPr lang="ru-RU" sz="1579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096" y="5789611"/>
            <a:ext cx="2084225" cy="335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1929"/>
            <a:r>
              <a:rPr lang="en-US" sz="1579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1579" dirty="0" err="1">
                <a:solidFill>
                  <a:prstClr val="black"/>
                </a:solidFill>
                <a:latin typeface="Trebuchet MS" panose="020B0603020202020204"/>
              </a:rPr>
              <a:t>Unimax</a:t>
            </a:r>
            <a:r>
              <a:rPr lang="en-US" sz="1579" dirty="0">
                <a:solidFill>
                  <a:prstClr val="black"/>
                </a:solidFill>
                <a:latin typeface="Trebuchet MS" panose="020B0603020202020204"/>
              </a:rPr>
              <a:t> 709 </a:t>
            </a:r>
            <a:r>
              <a:rPr lang="ru-RU" sz="1579" dirty="0">
                <a:solidFill>
                  <a:prstClr val="black"/>
                </a:solidFill>
                <a:latin typeface="Trebuchet MS" panose="020B0603020202020204"/>
              </a:rPr>
              <a:t>серия С</a:t>
            </a:r>
          </a:p>
        </p:txBody>
      </p:sp>
    </p:spTree>
    <p:extLst>
      <p:ext uri="{BB962C8B-B14F-4D97-AF65-F5344CB8AC3E}">
        <p14:creationId xmlns:p14="http://schemas.microsoft.com/office/powerpoint/2010/main" val="231155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08DFB1C-9172-3ACB-7E5C-470EF766F00B}"/>
              </a:ext>
            </a:extLst>
          </p:cNvPr>
          <p:cNvGrpSpPr/>
          <p:nvPr/>
        </p:nvGrpSpPr>
        <p:grpSpPr>
          <a:xfrm>
            <a:off x="573689" y="1215912"/>
            <a:ext cx="2370076" cy="760976"/>
            <a:chOff x="920709" y="2234968"/>
            <a:chExt cx="8532371" cy="242358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389CE2F-90BC-C0F0-92F4-8DA54642B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9CEC6B5-731C-C6F7-CC37-D7FF989EF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573690" y="1976888"/>
            <a:ext cx="9382400" cy="1307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929"/>
            <a:r>
              <a:rPr lang="ru-RU" sz="1579" dirty="0">
                <a:solidFill>
                  <a:prstClr val="white"/>
                </a:solidFill>
                <a:latin typeface="Trebuchet MS" panose="020B0603020202020204"/>
              </a:rPr>
              <a:t>Оценка пожарного риска проводилась в целях определения соответствия объекта</a:t>
            </a:r>
          </a:p>
          <a:p>
            <a:pPr defTabSz="801929"/>
            <a:r>
              <a:rPr lang="ru-RU" sz="1579" dirty="0">
                <a:solidFill>
                  <a:prstClr val="white"/>
                </a:solidFill>
                <a:latin typeface="Trebuchet MS" panose="020B0603020202020204"/>
              </a:rPr>
              <a:t>защиты требованиям пожарной безопасности в установленном порядке. Объект защиты: производственное кирпичное здание площадью 238,6 м2, 1971 года постройки. На основании проведенных расчетов выявлены некоторые замечания по пожарной безопасности, которые на данный момент устраняются руководством.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600" y="3924010"/>
            <a:ext cx="3554513" cy="2374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706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108"/>
          <p:cNvGrpSpPr/>
          <p:nvPr/>
        </p:nvGrpSpPr>
        <p:grpSpPr>
          <a:xfrm flipH="1" flipV="1">
            <a:off x="5809673" y="4899897"/>
            <a:ext cx="928510" cy="1085845"/>
            <a:chOff x="4289377" y="1851949"/>
            <a:chExt cx="1284790" cy="1132499"/>
          </a:xfrm>
        </p:grpSpPr>
        <p:cxnSp>
          <p:nvCxnSpPr>
            <p:cNvPr id="110" name="Прямая соединительная линия 109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 flipV="1">
            <a:off x="3871000" y="4598822"/>
            <a:ext cx="913081" cy="1247817"/>
            <a:chOff x="4289377" y="1851949"/>
            <a:chExt cx="1284790" cy="1132499"/>
          </a:xfrm>
        </p:grpSpPr>
        <p:cxnSp>
          <p:nvCxnSpPr>
            <p:cNvPr id="94" name="Прямая соединительная линия 93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Прямая соединительная линия 117"/>
          <p:cNvCxnSpPr/>
          <p:nvPr/>
        </p:nvCxnSpPr>
        <p:spPr>
          <a:xfrm>
            <a:off x="6527558" y="4207095"/>
            <a:ext cx="340273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Группа 98"/>
          <p:cNvGrpSpPr/>
          <p:nvPr/>
        </p:nvGrpSpPr>
        <p:grpSpPr>
          <a:xfrm flipH="1">
            <a:off x="5902509" y="3007272"/>
            <a:ext cx="963590" cy="559473"/>
            <a:chOff x="4289377" y="1851949"/>
            <a:chExt cx="1284790" cy="1132499"/>
          </a:xfrm>
        </p:grpSpPr>
        <p:cxnSp>
          <p:nvCxnSpPr>
            <p:cNvPr id="100" name="Прямая соединительная линия 99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t="-77" r="218" b="-1"/>
          <a:stretch/>
        </p:blipFill>
        <p:spPr>
          <a:xfrm>
            <a:off x="-142245" y="5925109"/>
            <a:ext cx="2322296" cy="23285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1676" y="548075"/>
            <a:ext cx="8438340" cy="40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defRPr/>
            </a:pPr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Структура Центра «Мой бизнес»: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3863503" y="2018336"/>
            <a:ext cx="1032000" cy="1548657"/>
            <a:chOff x="4289377" y="1851949"/>
            <a:chExt cx="1284790" cy="1132499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3863503" y="3010979"/>
            <a:ext cx="913081" cy="764774"/>
            <a:chOff x="4289377" y="1851949"/>
            <a:chExt cx="1284790" cy="1132499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Прямая соединительная линия 40"/>
          <p:cNvCxnSpPr/>
          <p:nvPr/>
        </p:nvCxnSpPr>
        <p:spPr>
          <a:xfrm>
            <a:off x="3849685" y="4229243"/>
            <a:ext cx="340273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134729" y="3325832"/>
            <a:ext cx="2406655" cy="1591397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1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6413" y="3511032"/>
            <a:ext cx="2400695" cy="1227131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50714" y="1435441"/>
            <a:ext cx="3106553" cy="922397"/>
            <a:chOff x="855877" y="1615892"/>
            <a:chExt cx="5008064" cy="105181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855877" y="1615892"/>
              <a:ext cx="5008064" cy="1051818"/>
              <a:chOff x="915224" y="3341053"/>
              <a:chExt cx="5008064" cy="773349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954553" y="3341056"/>
                <a:ext cx="4968735" cy="771923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954553" y="3341053"/>
                <a:ext cx="405599" cy="773349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5224" y="3539870"/>
                <a:ext cx="330251" cy="378241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1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1262121" y="1768576"/>
              <a:ext cx="4525449" cy="73701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поддержки предпринимательства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37708" y="2738017"/>
            <a:ext cx="3111977" cy="910126"/>
            <a:chOff x="855877" y="2488694"/>
            <a:chExt cx="3548622" cy="1037826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855877" y="2488694"/>
              <a:ext cx="3548622" cy="1037826"/>
              <a:chOff x="915224" y="3341056"/>
              <a:chExt cx="3548622" cy="763062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954552" y="3341056"/>
                <a:ext cx="3509294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54552" y="3341056"/>
                <a:ext cx="290923" cy="75972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15224" y="3455889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2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1233351" y="2597067"/>
              <a:ext cx="2971471" cy="81013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центр</a:t>
              </a:r>
            </a:p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инжиниринга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56456" y="3955780"/>
            <a:ext cx="3284083" cy="987450"/>
            <a:chOff x="855877" y="3389900"/>
            <a:chExt cx="3744878" cy="1126002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855877" y="3439504"/>
              <a:ext cx="3548622" cy="1018343"/>
              <a:chOff x="915224" y="3341056"/>
              <a:chExt cx="3548622" cy="74873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954552" y="3341056"/>
                <a:ext cx="3509294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54552" y="3341057"/>
                <a:ext cx="290923" cy="746832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15224" y="3566544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>
                    <a:solidFill>
                      <a:srgbClr val="F7F2E5"/>
                    </a:solidFill>
                    <a:latin typeface="Arial Black" panose="020B0A04020102020204" pitchFamily="34" charset="0"/>
                  </a:rPr>
                  <a:t>3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1254343" y="3389900"/>
              <a:ext cx="3346412" cy="112600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народно-</a:t>
              </a:r>
            </a:p>
            <a:p>
              <a:pPr lvl="0">
                <a:spcAft>
                  <a:spcPts val="526"/>
                </a:spcAft>
                <a:defRPr/>
              </a:pP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художественных промыслов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7299" y="5342797"/>
            <a:ext cx="3317186" cy="692863"/>
            <a:chOff x="862778" y="5326431"/>
            <a:chExt cx="3782626" cy="790078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862778" y="5326431"/>
              <a:ext cx="3782626" cy="790078"/>
              <a:chOff x="915224" y="3341057"/>
              <a:chExt cx="3782626" cy="580906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1188556" y="3351834"/>
                <a:ext cx="3509294" cy="570129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Aft>
                    <a:spcPts val="526"/>
                  </a:spcAft>
                  <a:defRPr/>
                </a:pPr>
                <a:r>
                  <a:rPr lang="ru-RU" b="1" dirty="0">
                    <a:solidFill>
                      <a:srgbClr val="56221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Центр инноваций социальной сферы</a:t>
                </a:r>
                <a:endPara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954552" y="3341057"/>
                <a:ext cx="290923" cy="573935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15224" y="3470532"/>
                <a:ext cx="399764" cy="318838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/>
                  <a:t>4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2" name="Прямоугольник 71"/>
            <p:cNvSpPr/>
            <p:nvPr/>
          </p:nvSpPr>
          <p:spPr>
            <a:xfrm>
              <a:off x="1309763" y="5528084"/>
              <a:ext cx="210651" cy="3514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3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844068" y="2669801"/>
            <a:ext cx="3111975" cy="837701"/>
            <a:chOff x="7421825" y="1792065"/>
            <a:chExt cx="3548622" cy="684605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7421825" y="1792065"/>
              <a:ext cx="3548622" cy="684605"/>
              <a:chOff x="915224" y="3341058"/>
              <a:chExt cx="3548622" cy="503356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954552" y="3341060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954552" y="3341058"/>
                <a:ext cx="290923" cy="503354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15224" y="3423873"/>
                <a:ext cx="399764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6</a:t>
                </a:r>
              </a:p>
            </p:txBody>
          </p:sp>
        </p:grpSp>
        <p:sp>
          <p:nvSpPr>
            <p:cNvPr id="77" name="Прямоугольник 76"/>
            <p:cNvSpPr/>
            <p:nvPr/>
          </p:nvSpPr>
          <p:spPr>
            <a:xfrm>
              <a:off x="7860916" y="1843720"/>
              <a:ext cx="3106328" cy="52820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МКК,</a:t>
              </a:r>
              <a:r>
                <a:rPr kumimoji="0" lang="ru-RU" b="1" i="0" u="none" strike="noStrike" kern="1200" cap="none" spc="0" normalizeH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НКО «Фонд поддержки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МСП РА»</a:t>
              </a: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812779" y="3702986"/>
            <a:ext cx="3122021" cy="1483355"/>
            <a:chOff x="7401053" y="3320926"/>
            <a:chExt cx="3560078" cy="1235466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7401053" y="3440235"/>
              <a:ext cx="3560078" cy="903526"/>
              <a:chOff x="901897" y="3212061"/>
              <a:chExt cx="3560078" cy="664317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952681" y="3266839"/>
                <a:ext cx="3509294" cy="609539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954552" y="3270728"/>
                <a:ext cx="290923" cy="603591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901897" y="3212061"/>
                <a:ext cx="399764" cy="44807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/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sp>
          <p:nvSpPr>
            <p:cNvPr id="87" name="Прямоугольник 86"/>
            <p:cNvSpPr/>
            <p:nvPr/>
          </p:nvSpPr>
          <p:spPr>
            <a:xfrm>
              <a:off x="7861366" y="3320926"/>
              <a:ext cx="3019156" cy="12354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Aft>
                  <a:spcPts val="526"/>
                </a:spcAft>
                <a:defRPr/>
              </a:pPr>
              <a:endParaRPr kumimoji="0" lang="ru-RU" sz="1403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>
                <a:spcAft>
                  <a:spcPts val="526"/>
                </a:spcAft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АНО «Центр поддержки </a:t>
              </a:r>
              <a:r>
                <a:rPr lang="ru-RU" b="1" dirty="0">
                  <a:solidFill>
                    <a:srgbClr val="5622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экспорта Республики Алтай»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3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827396" y="5451322"/>
            <a:ext cx="3113641" cy="915452"/>
            <a:chOff x="7381952" y="2505572"/>
            <a:chExt cx="3550520" cy="684603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7381952" y="2505572"/>
              <a:ext cx="3550520" cy="684603"/>
              <a:chOff x="880753" y="3076900"/>
              <a:chExt cx="3550520" cy="503355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921979" y="3076901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921979" y="3076900"/>
                <a:ext cx="290923" cy="503354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80753" y="3152102"/>
                <a:ext cx="573846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0" i="0" u="none" strike="noStrike" kern="1200" cap="none" spc="0" normalizeH="0" baseline="0" dirty="0">
                    <a:ln>
                      <a:noFill/>
                    </a:ln>
                    <a:solidFill>
                      <a:srgbClr val="F7F2E5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8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0" name="Прямоугольник 89"/>
            <p:cNvSpPr/>
            <p:nvPr/>
          </p:nvSpPr>
          <p:spPr>
            <a:xfrm>
              <a:off x="7815831" y="2703040"/>
              <a:ext cx="3109529" cy="2761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noFill/>
                  </a:ln>
                  <a:solidFill>
                    <a:srgbClr val="56221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МФЦ</a:t>
              </a: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BC576A5-AC72-115F-8B75-D1D67ACE9FC8}"/>
              </a:ext>
            </a:extLst>
          </p:cNvPr>
          <p:cNvGrpSpPr/>
          <p:nvPr/>
        </p:nvGrpSpPr>
        <p:grpSpPr>
          <a:xfrm>
            <a:off x="6859897" y="1459538"/>
            <a:ext cx="3113640" cy="928393"/>
            <a:chOff x="7381952" y="2495893"/>
            <a:chExt cx="3550519" cy="694281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4557DA95-AA6D-CE58-CC95-F52391C27535}"/>
                </a:ext>
              </a:extLst>
            </p:cNvPr>
            <p:cNvGrpSpPr/>
            <p:nvPr/>
          </p:nvGrpSpPr>
          <p:grpSpPr>
            <a:xfrm>
              <a:off x="7381952" y="2505571"/>
              <a:ext cx="3550519" cy="684603"/>
              <a:chOff x="880753" y="3076899"/>
              <a:chExt cx="3550519" cy="503355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C41D00A9-91E1-4B1A-766D-7C425491AE5D}"/>
                  </a:ext>
                </a:extLst>
              </p:cNvPr>
              <p:cNvSpPr/>
              <p:nvPr/>
            </p:nvSpPr>
            <p:spPr>
              <a:xfrm>
                <a:off x="921978" y="3076899"/>
                <a:ext cx="3509294" cy="503354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0FB4C8AF-5066-5A2C-EF76-EAABD2CB2D1D}"/>
                  </a:ext>
                </a:extLst>
              </p:cNvPr>
              <p:cNvSpPr/>
              <p:nvPr/>
            </p:nvSpPr>
            <p:spPr>
              <a:xfrm>
                <a:off x="921979" y="3076900"/>
                <a:ext cx="290923" cy="503354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57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65FFDA-0146-04B6-E7B7-C797134D4147}"/>
                  </a:ext>
                </a:extLst>
              </p:cNvPr>
              <p:cNvSpPr txBox="1"/>
              <p:nvPr/>
            </p:nvSpPr>
            <p:spPr>
              <a:xfrm>
                <a:off x="880753" y="3152102"/>
                <a:ext cx="573846" cy="31883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>
                  <a:defRPr sz="1300">
                    <a:solidFill>
                      <a:srgbClr val="F7F2E5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dirty="0"/>
                  <a:t>5</a:t>
                </a:r>
                <a:endPara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F2E5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7DEF3B0-8591-BB70-6949-320629263A89}"/>
                </a:ext>
              </a:extLst>
            </p:cNvPr>
            <p:cNvSpPr/>
            <p:nvPr/>
          </p:nvSpPr>
          <p:spPr>
            <a:xfrm>
              <a:off x="7815831" y="2495893"/>
              <a:ext cx="3109529" cy="69049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26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i="0" dirty="0">
                  <a:solidFill>
                    <a:srgbClr val="000000"/>
                  </a:solidFill>
                  <a:effectLst/>
                  <a:latin typeface="Roboto" panose="02000000000000000000" pitchFamily="2" charset="0"/>
                </a:rPr>
                <a:t>НКО "Гарантийный фонд Республики Алтай"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1034160-51E2-4441-6D5B-DCC8DA8C326D}"/>
              </a:ext>
            </a:extLst>
          </p:cNvPr>
          <p:cNvGrpSpPr/>
          <p:nvPr/>
        </p:nvGrpSpPr>
        <p:grpSpPr>
          <a:xfrm flipH="1">
            <a:off x="5577793" y="1881097"/>
            <a:ext cx="1266275" cy="1442422"/>
            <a:chOff x="4289377" y="1851949"/>
            <a:chExt cx="1284790" cy="1132499"/>
          </a:xfrm>
        </p:grpSpPr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2099DDB6-FCD4-1D59-3116-3A6A6ACF6075}"/>
                </a:ext>
              </a:extLst>
            </p:cNvPr>
            <p:cNvCxnSpPr/>
            <p:nvPr/>
          </p:nvCxnSpPr>
          <p:spPr>
            <a:xfrm>
              <a:off x="4289377" y="1851949"/>
              <a:ext cx="509286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7DFD1813-DB6B-356A-1399-96110FB77661}"/>
                </a:ext>
              </a:extLst>
            </p:cNvPr>
            <p:cNvCxnSpPr/>
            <p:nvPr/>
          </p:nvCxnSpPr>
          <p:spPr>
            <a:xfrm>
              <a:off x="4798663" y="1851949"/>
              <a:ext cx="775504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864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262" y="533400"/>
            <a:ext cx="9221689" cy="84767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Средства в 2022 году</a:t>
            </a:r>
            <a:endParaRPr lang="ru-RU" sz="24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609600" y="1540933"/>
            <a:ext cx="9347151" cy="4403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благоприятных условий для осуществления деятельности самозанятыми гражданами и организация оказания комплекса услуг самозанятыми гражданами в центрах «Мой бизнес» (ФП «Поддержка самозанятых») сумма субсидии </a:t>
            </a:r>
            <a:r>
              <a:rPr lang="ru-RU" sz="16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3167,98 тыс. руб.;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600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600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легкого старта и комфортного ведения бизнеса и оказание комплекса услуг, сервисов и мер поддержки субъектам малого и среднего предпринимательства, а также физических лиц, не являющихся индивидуальными предпринимателями и применяющих специальный налоговый режим «Налог на профессиональный доход» в центрах «Мой бизнес» (ФП «Вовлечение») сумма субсидии </a:t>
            </a:r>
            <a:r>
              <a:rPr lang="ru-RU" sz="16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5247,78 тыс. руб.;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600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600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600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комплекса услуг, сервисов и мер поддержки субъектам малого и среднего предпринимательства (ФП «Акселерация субъектов МСП) сумма субсидии </a:t>
            </a:r>
            <a:r>
              <a:rPr lang="ru-RU" sz="1600" b="1" kern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19566,78 тыс. руб.</a:t>
            </a:r>
          </a:p>
          <a:p>
            <a:pPr indent="450215" algn="just"/>
            <a:endParaRPr lang="ru-RU" sz="1600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7911" y="1438570"/>
            <a:ext cx="586016" cy="560934"/>
            <a:chOff x="853640" y="2956826"/>
            <a:chExt cx="767585" cy="734731"/>
          </a:xfrm>
        </p:grpSpPr>
        <p:sp>
          <p:nvSpPr>
            <p:cNvPr id="6" name="Овал 5"/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97911" y="3111369"/>
            <a:ext cx="586016" cy="560934"/>
            <a:chOff x="837097" y="4487863"/>
            <a:chExt cx="832866" cy="832866"/>
          </a:xfrm>
        </p:grpSpPr>
        <p:sp>
          <p:nvSpPr>
            <p:cNvPr id="9" name="Овал 8"/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7" y="4957713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4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ABD924-6AE6-4C23-8F9F-34DCFB0A3D78}"/>
              </a:ext>
            </a:extLst>
          </p:cNvPr>
          <p:cNvGrpSpPr/>
          <p:nvPr/>
        </p:nvGrpSpPr>
        <p:grpSpPr>
          <a:xfrm>
            <a:off x="8897984" y="232345"/>
            <a:ext cx="1460131" cy="414805"/>
            <a:chOff x="920709" y="2234968"/>
            <a:chExt cx="8532371" cy="242358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D4FC5FC-BD66-4C98-AB5F-5F2A0162E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ECDC823-97A1-4446-94CB-0777094F8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60AEC5-A06F-452B-BA2D-31C525E8FADF}"/>
              </a:ext>
            </a:extLst>
          </p:cNvPr>
          <p:cNvSpPr txBox="1"/>
          <p:nvPr/>
        </p:nvSpPr>
        <p:spPr>
          <a:xfrm>
            <a:off x="1515124" y="521563"/>
            <a:ext cx="7661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Образовательные программы в 2022 году</a:t>
            </a:r>
            <a:endParaRPr lang="ru-RU" sz="2400" dirty="0"/>
          </a:p>
        </p:txBody>
      </p:sp>
      <p:graphicFrame>
        <p:nvGraphicFramePr>
          <p:cNvPr id="23" name="Таблица 23">
            <a:extLst>
              <a:ext uri="{FF2B5EF4-FFF2-40B4-BE49-F238E27FC236}">
                <a16:creationId xmlns:a16="http://schemas.microsoft.com/office/drawing/2014/main" id="{41533AAE-E287-4554-9658-EE8553CEF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0539"/>
              </p:ext>
            </p:extLst>
          </p:nvPr>
        </p:nvGraphicFramePr>
        <p:xfrm>
          <a:off x="397164" y="983228"/>
          <a:ext cx="9960952" cy="563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8075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3292877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6936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Даты проведения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 2022году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2374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«Школа успешного бизнеса» со спецификой организации и 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ведения бизнеса в </a:t>
                      </a:r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сфере сельского хозяйства</a:t>
                      </a: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обучалось: 127 слушателей, из них 37 СМСП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25–29.04.22г. –  с. </a:t>
                      </a:r>
                      <a:r>
                        <a:rPr lang="ru-RU" sz="17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Улаган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11-16.05.2022 г.–  с. Кош-Агач;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02-07.05.22 г.– с. Онгудай;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17-21.05.22-с. Усть-Кан: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23-27.05.22г.</a:t>
                      </a:r>
                      <a:r>
                        <a:rPr lang="ru-RU" sz="17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Горно-Алтайск</a:t>
                      </a:r>
                      <a:r>
                        <a:rPr lang="ru-RU" sz="1700" b="0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7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25615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«Школа успешного бизнеса» со спецификой организации и ведения бизнеса в </a:t>
                      </a: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сфере туризма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обучалось:90 слушателей, из них 30 СМСП.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25-29.04.22 -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г. Горно-Алтайск </a:t>
                      </a:r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трансляцией в</a:t>
                      </a:r>
                      <a:r>
                        <a:rPr lang="en-US" sz="17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Zoom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25-29.04.22г.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с. Чемал,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с. 1</a:t>
                      </a:r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8–22.04.22г. с.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Усть-Кокса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2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55498"/>
              </p:ext>
            </p:extLst>
          </p:nvPr>
        </p:nvGraphicFramePr>
        <p:xfrm>
          <a:off x="316706" y="647150"/>
          <a:ext cx="10058400" cy="634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8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Даты проведения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 2022году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 охране труда и пожарной безопасности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обучалось: 10 СМСП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 19.04.2022г</a:t>
                      </a:r>
                      <a:r>
                        <a:rPr lang="ru-RU" sz="20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54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курсы на экскаваторщика и крановщика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(мини тракторов и самоходных машин).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обучалось: 10 СМСП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18.04.2022г.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728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Акселерационная программа «Социальное предпринимательство», 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оличество участников: 20 СМСП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14.06.2022 г.</a:t>
                      </a:r>
                      <a:endParaRPr lang="ru-RU" sz="17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046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Курсы по маркировке товаров 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(табачные изделия, молочные продукции, </a:t>
                      </a:r>
                      <a:r>
                        <a:rPr lang="ru-RU" sz="18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бутилированнная</a:t>
                      </a: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вода и другие)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Обучалось: 7 СМСП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Май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8016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«Школа гостеприимства» 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(поваров, барменов, горничных, официантов и аниматоров) планируется к обучению 75 сотрудников СМСП 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Октябрь-декабрь 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878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в сфере </a:t>
                      </a:r>
                      <a:r>
                        <a:rPr lang="ru-RU" sz="1800" b="1" kern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народных художественных промыслов </a:t>
                      </a:r>
                      <a:r>
                        <a:rPr lang="ru-RU" sz="1800" kern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10  обучающим программам</a:t>
                      </a:r>
                      <a:r>
                        <a:rPr lang="ru-RU" sz="1800" i="1" kern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kern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800" i="0" kern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80 обучающихся из которых 50 физических лиц, 30 СМСП</a:t>
                      </a:r>
                      <a:endParaRPr lang="ru-RU" sz="1800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7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60AEC5-A06F-452B-BA2D-31C525E8FADF}"/>
              </a:ext>
            </a:extLst>
          </p:cNvPr>
          <p:cNvSpPr txBox="1"/>
          <p:nvPr/>
        </p:nvSpPr>
        <p:spPr>
          <a:xfrm>
            <a:off x="1120966" y="185485"/>
            <a:ext cx="7661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Образовательные программы в 2022 году</a:t>
            </a:r>
            <a:endParaRPr lang="ru-RU" sz="24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9ABD924-6AE6-4C23-8F9F-34DCFB0A3D78}"/>
              </a:ext>
            </a:extLst>
          </p:cNvPr>
          <p:cNvGrpSpPr/>
          <p:nvPr/>
        </p:nvGrpSpPr>
        <p:grpSpPr>
          <a:xfrm>
            <a:off x="9128893" y="26353"/>
            <a:ext cx="1460131" cy="414805"/>
            <a:chOff x="920709" y="2234968"/>
            <a:chExt cx="8532371" cy="2423584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D4FC5FC-BD66-4C98-AB5F-5F2A0162E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ECDC823-97A1-4446-94CB-0777094F8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4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3">
            <a:extLst>
              <a:ext uri="{FF2B5EF4-FFF2-40B4-BE49-F238E27FC236}">
                <a16:creationId xmlns:a16="http://schemas.microsoft.com/office/drawing/2014/main" id="{DA0790D6-71E7-4704-8177-053E4FE7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17197"/>
              </p:ext>
            </p:extLst>
          </p:nvPr>
        </p:nvGraphicFramePr>
        <p:xfrm>
          <a:off x="369455" y="926418"/>
          <a:ext cx="9988660" cy="564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6996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1991664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8469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Даты проведения в 2022году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48478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курсы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специалиста-мастера (маникюр, педикюр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всего обучались 15 самозанятых.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Планируется к проведению о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бучающие курсы специалиста-мастера (маникюр, педикюр), в количестве 10 человек (самозанятые)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05-18 апреля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950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 24 августа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53645"/>
                  </a:ext>
                </a:extLst>
              </a:tr>
              <a:tr h="705605">
                <a:tc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на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инструктора по горным лыжам и сноуборду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планируется к обучению 10 самозанятых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  <a:tr h="763447">
                <a:tc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на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водителя снегохода и квадроцикла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планируется к обучению 10 самозанятых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Ноябрь-декабрь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5677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SMM-Менеджера 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(Интернет-маркетинг), обучено 5 самозанятых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72584"/>
                  </a:ext>
                </a:extLst>
              </a:tr>
              <a:tr h="611699">
                <a:tc rowSpan="2">
                  <a:txBody>
                    <a:bodyPr/>
                    <a:lstStyle/>
                    <a:p>
                      <a:pPr marR="133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специалиста начало индустрии красоты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обучено 5 самозанятых</a:t>
                      </a:r>
                    </a:p>
                    <a:p>
                      <a:pPr marL="0" marR="13335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Планируется к проведению о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бучающие курсы специалиста начало индустрии красоты, в количестве 6 человек (самозанятые)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20503"/>
                  </a:ext>
                </a:extLst>
              </a:tr>
              <a:tr h="611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85899"/>
                  </a:ext>
                </a:extLst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D9AE195-C5B2-4529-BE99-2BA95931D748}"/>
              </a:ext>
            </a:extLst>
          </p:cNvPr>
          <p:cNvGrpSpPr/>
          <p:nvPr/>
        </p:nvGrpSpPr>
        <p:grpSpPr>
          <a:xfrm>
            <a:off x="8897984" y="232345"/>
            <a:ext cx="1460131" cy="414805"/>
            <a:chOff x="920709" y="2234968"/>
            <a:chExt cx="8532371" cy="2423584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CE86E2F-A0B4-4851-AFFB-5478B631BC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8013DF5-8481-44CB-8638-5B4B64BAC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C3DF8B0-C185-47AD-9BD1-97B4D95D816B}"/>
              </a:ext>
            </a:extLst>
          </p:cNvPr>
          <p:cNvSpPr txBox="1"/>
          <p:nvPr/>
        </p:nvSpPr>
        <p:spPr>
          <a:xfrm>
            <a:off x="1411532" y="300291"/>
            <a:ext cx="7661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Образовательные программы в 2022 году для </a:t>
            </a:r>
            <a:r>
              <a:rPr lang="ru-RU" dirty="0" err="1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самозанятых</a:t>
            </a:r>
            <a:endParaRPr lang="ru-RU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F32E08B-7C81-43DD-8566-BFA0F0D9D3EB}"/>
              </a:ext>
            </a:extLst>
          </p:cNvPr>
          <p:cNvGrpSpPr/>
          <p:nvPr/>
        </p:nvGrpSpPr>
        <p:grpSpPr>
          <a:xfrm>
            <a:off x="9013674" y="6928215"/>
            <a:ext cx="586016" cy="560934"/>
            <a:chOff x="837097" y="4487863"/>
            <a:chExt cx="832866" cy="832866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5C0C883-604C-4C26-AF08-CEFB1C05B93E}"/>
                </a:ext>
              </a:extLst>
            </p:cNvPr>
            <p:cNvSpPr/>
            <p:nvPr/>
          </p:nvSpPr>
          <p:spPr>
            <a:xfrm>
              <a:off x="837097" y="4487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42DC351-F8D4-4B00-90EB-825EEBFCA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542" y="4558867"/>
              <a:ext cx="566954" cy="63770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21F5297-7AC3-4722-8E25-0A85426AFFE3}"/>
              </a:ext>
            </a:extLst>
          </p:cNvPr>
          <p:cNvGrpSpPr/>
          <p:nvPr/>
        </p:nvGrpSpPr>
        <p:grpSpPr>
          <a:xfrm>
            <a:off x="369455" y="6976624"/>
            <a:ext cx="586016" cy="560934"/>
            <a:chOff x="837097" y="1439863"/>
            <a:chExt cx="832866" cy="83286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EFA42202-889F-415C-8C71-D86E002A8239}"/>
                </a:ext>
              </a:extLst>
            </p:cNvPr>
            <p:cNvSpPr/>
            <p:nvPr/>
          </p:nvSpPr>
          <p:spPr>
            <a:xfrm>
              <a:off x="837097" y="143986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EB49382-C1B9-4D6D-B690-E383F29F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444" y="1561211"/>
              <a:ext cx="604097" cy="604434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3C340F-4C8E-48BE-94E0-8E8C6EA88032}"/>
              </a:ext>
            </a:extLst>
          </p:cNvPr>
          <p:cNvGrpSpPr/>
          <p:nvPr/>
        </p:nvGrpSpPr>
        <p:grpSpPr>
          <a:xfrm>
            <a:off x="4876418" y="6994591"/>
            <a:ext cx="586016" cy="560934"/>
            <a:chOff x="853640" y="2956826"/>
            <a:chExt cx="767585" cy="734731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F3775735-704C-416F-B745-7532D28D5857}"/>
                </a:ext>
              </a:extLst>
            </p:cNvPr>
            <p:cNvSpPr/>
            <p:nvPr/>
          </p:nvSpPr>
          <p:spPr>
            <a:xfrm>
              <a:off x="853640" y="2956826"/>
              <a:ext cx="767585" cy="734731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8259D5-F404-4146-BF3A-E7D680206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892" y="3052520"/>
              <a:ext cx="458599" cy="56693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93C648A-DE86-4BB4-B162-CED32E057912}"/>
              </a:ext>
            </a:extLst>
          </p:cNvPr>
          <p:cNvGrpSpPr/>
          <p:nvPr/>
        </p:nvGrpSpPr>
        <p:grpSpPr>
          <a:xfrm>
            <a:off x="6929698" y="6932096"/>
            <a:ext cx="586016" cy="560934"/>
            <a:chOff x="837097" y="2398713"/>
            <a:chExt cx="832866" cy="832866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B10DBFDC-0287-48F3-ACC1-832250DE163B}"/>
                </a:ext>
              </a:extLst>
            </p:cNvPr>
            <p:cNvSpPr/>
            <p:nvPr/>
          </p:nvSpPr>
          <p:spPr>
            <a:xfrm>
              <a:off x="837097" y="2398713"/>
              <a:ext cx="832866" cy="832866"/>
            </a:xfrm>
            <a:prstGeom prst="ellipse">
              <a:avLst/>
            </a:prstGeom>
            <a:solidFill>
              <a:srgbClr val="F8F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2DCB9B5-DC56-4CE3-ADE7-04A1131F5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969" y="2500402"/>
              <a:ext cx="637622" cy="639002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269947E-A61F-46F3-8B6A-BD90FC0DF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784" y="6953067"/>
            <a:ext cx="602458" cy="6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0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FBD18-DBDD-CD1A-0AFE-574CE374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Выставочно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-ярмарочные мероприятия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DD8573-7DD3-97B8-D5F1-5370B26688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3" y="3133031"/>
            <a:ext cx="4543425" cy="2555676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0ED9168-A84E-C3EB-D688-B82274246B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5" y="2593499"/>
            <a:ext cx="4543425" cy="3634740"/>
          </a:xfrm>
        </p:spPr>
      </p:pic>
    </p:spTree>
    <p:extLst>
      <p:ext uri="{BB962C8B-B14F-4D97-AF65-F5344CB8AC3E}">
        <p14:creationId xmlns:p14="http://schemas.microsoft.com/office/powerpoint/2010/main" val="167817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98E97-D123-45C7-86BC-8E58AF0AAA4E}"/>
              </a:ext>
            </a:extLst>
          </p:cNvPr>
          <p:cNvSpPr txBox="1"/>
          <p:nvPr/>
        </p:nvSpPr>
        <p:spPr>
          <a:xfrm>
            <a:off x="1948873" y="490187"/>
            <a:ext cx="607096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Выставочно-ярмарочные мероприятия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23">
            <a:extLst>
              <a:ext uri="{FF2B5EF4-FFF2-40B4-BE49-F238E27FC236}">
                <a16:creationId xmlns:a16="http://schemas.microsoft.com/office/drawing/2014/main" id="{56C998E8-7EB6-45B9-BDA3-F905D3AA8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14422"/>
              </p:ext>
            </p:extLst>
          </p:nvPr>
        </p:nvGraphicFramePr>
        <p:xfrm>
          <a:off x="507999" y="1428938"/>
          <a:ext cx="9850115" cy="527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1128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1638987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555368">
                <a:tc>
                  <a:txBody>
                    <a:bodyPr/>
                    <a:lstStyle/>
                    <a:p>
                      <a:pPr marL="8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Ярмарка-выставка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медовой продукции </a:t>
                      </a: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.Горно-Алтайск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август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565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народных мастеров и художников в Республике Алтай в рамках региональных мероприятий (Эл-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 – Канский район; 20</a:t>
                      </a:r>
                      <a:r>
                        <a:rPr lang="ru-R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участников 10 физических лиц, 10 СМСП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38187"/>
                  </a:ext>
                </a:extLst>
              </a:tr>
              <a:tr h="56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</a:t>
                      </a:r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выставка – ярмарка  народных художников и мастеров России «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Жар-птица. Весна-2022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(г.</a:t>
                      </a:r>
                      <a:r>
                        <a:rPr lang="ru-R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Москва, Экспоцентр);</a:t>
                      </a:r>
                      <a:r>
                        <a:rPr lang="ru-R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СМСП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48818"/>
                  </a:ext>
                </a:extLst>
              </a:tr>
              <a:tr h="56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этнической музыки и ремесел «Мир Сибири»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(г. Красноярск, с. Шушенское);</a:t>
                      </a:r>
                      <a:r>
                        <a:rPr lang="ru-R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СМСП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53973"/>
                  </a:ext>
                </a:extLst>
              </a:tr>
              <a:tr h="43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Всероссийская Спасская ярмарка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(г. Казань, г. Елабуга,);</a:t>
                      </a:r>
                      <a:r>
                        <a:rPr lang="ru-R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 СМСП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Август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04375"/>
                  </a:ext>
                </a:extLst>
              </a:tr>
              <a:tr h="4119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народных мастеров - 2022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г. Сочи;</a:t>
                      </a:r>
                      <a:r>
                        <a:rPr lang="ru-R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 СМСП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  <a:tr h="56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мастеров «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Иван-да-Марья» г. Екатеринбург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4 СМСП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Планируется 5- 9 </a:t>
                      </a:r>
                      <a:r>
                        <a:rPr lang="ru-RU" sz="1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ктября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59"/>
                  </a:ext>
                </a:extLst>
              </a:tr>
              <a:tr h="569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народных промыслов России </a:t>
                      </a: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Ладья - 2022. Зимняя сказка» г. Москва</a:t>
                      </a: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8 СМСП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Планируется  14-18 декабря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35677"/>
                  </a:ext>
                </a:extLst>
              </a:tr>
              <a:tr h="471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продуктов питания «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WorldFood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Moscow 2022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»;  6 СМСП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72584"/>
                  </a:ext>
                </a:extLst>
              </a:tr>
              <a:tr h="555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продуктов питания, напитков, оборудования, упаковки и ингредиентов для пищевой промышленности» г. Новосибирск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планируется к участию 5 СМСП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26-28 октября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20503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2F4F1AE-8BC2-4D91-A3D8-E356850AC9A7}"/>
              </a:ext>
            </a:extLst>
          </p:cNvPr>
          <p:cNvGrpSpPr/>
          <p:nvPr/>
        </p:nvGrpSpPr>
        <p:grpSpPr>
          <a:xfrm>
            <a:off x="8742940" y="158454"/>
            <a:ext cx="1460131" cy="414805"/>
            <a:chOff x="920709" y="2234968"/>
            <a:chExt cx="8532371" cy="242358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E14275A-CC0A-432F-BDC9-51D9AECDF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CFA896B-2813-41FD-BBEF-430B78DEA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graphicFrame>
        <p:nvGraphicFramePr>
          <p:cNvPr id="23" name="Таблица 20">
            <a:extLst>
              <a:ext uri="{FF2B5EF4-FFF2-40B4-BE49-F238E27FC236}">
                <a16:creationId xmlns:a16="http://schemas.microsoft.com/office/drawing/2014/main" id="{9FDE3895-B377-44B8-A341-27FE1EE30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75669"/>
              </p:ext>
            </p:extLst>
          </p:nvPr>
        </p:nvGraphicFramePr>
        <p:xfrm>
          <a:off x="508000" y="910778"/>
          <a:ext cx="98501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2655">
                  <a:extLst>
                    <a:ext uri="{9D8B030D-6E8A-4147-A177-3AD203B41FA5}">
                      <a16:colId xmlns:a16="http://schemas.microsoft.com/office/drawing/2014/main" val="2420533398"/>
                    </a:ext>
                  </a:extLst>
                </a:gridCol>
                <a:gridCol w="1657459">
                  <a:extLst>
                    <a:ext uri="{9D8B030D-6E8A-4147-A177-3AD203B41FA5}">
                      <a16:colId xmlns:a16="http://schemas.microsoft.com/office/drawing/2014/main" val="4145512808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Даты проведения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3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64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3">
            <a:extLst>
              <a:ext uri="{FF2B5EF4-FFF2-40B4-BE49-F238E27FC236}">
                <a16:creationId xmlns:a16="http://schemas.microsoft.com/office/drawing/2014/main" id="{0F6DC47C-7653-43FB-A9A4-776FDEC03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99571"/>
              </p:ext>
            </p:extLst>
          </p:nvPr>
        </p:nvGraphicFramePr>
        <p:xfrm>
          <a:off x="470143" y="2612451"/>
          <a:ext cx="9751525" cy="340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1748">
                  <a:extLst>
                    <a:ext uri="{9D8B030D-6E8A-4147-A177-3AD203B41FA5}">
                      <a16:colId xmlns:a16="http://schemas.microsoft.com/office/drawing/2014/main" val="2324738932"/>
                    </a:ext>
                  </a:extLst>
                </a:gridCol>
                <a:gridCol w="2019777">
                  <a:extLst>
                    <a:ext uri="{9D8B030D-6E8A-4147-A177-3AD203B41FA5}">
                      <a16:colId xmlns:a16="http://schemas.microsoft.com/office/drawing/2014/main" val="38074615"/>
                    </a:ext>
                  </a:extLst>
                </a:gridCol>
              </a:tblGrid>
              <a:tr h="8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в размещении субъектов МСП на электронных торговых площадках на исполнении, услуга оказывается 7 СМСП 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- октябрь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05443"/>
                  </a:ext>
                </a:extLst>
              </a:tr>
              <a:tr h="1225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рекламы на телевидении/ в печатных  изданиях / изготовление логотипа компании / изготовление рекламно-полиграфической продукции/ продвижение товаров и услуг в соцсетях/SMM продвижение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Май-декабрь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38187"/>
                  </a:ext>
                </a:extLst>
              </a:tr>
              <a:tr h="563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ХАССП обучение, аудит, разработка, внедрение и сертификация; 10 СМСП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Май-декабрь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953973"/>
                  </a:ext>
                </a:extLst>
              </a:tr>
              <a:tr h="806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исследовании для регистрация товарного знака и подготовка документов для передачи в Роспатент; 10 СМСП</a:t>
                      </a:r>
                      <a:endParaRPr lang="ru-RU" sz="18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Июль-декабрь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7028"/>
                  </a:ext>
                </a:extLst>
              </a:tr>
            </a:tbl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288F08D-446F-4E72-B4B8-12753C831215}"/>
              </a:ext>
            </a:extLst>
          </p:cNvPr>
          <p:cNvGrpSpPr/>
          <p:nvPr/>
        </p:nvGrpSpPr>
        <p:grpSpPr>
          <a:xfrm>
            <a:off x="8698979" y="25547"/>
            <a:ext cx="1460131" cy="414805"/>
            <a:chOff x="920709" y="2234968"/>
            <a:chExt cx="8532371" cy="242358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3D1F00A-2D38-468E-8737-F909E4B8E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B988B59-07DA-4A77-96CA-4B38C4ADF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65E71B-1863-478D-B164-11723376D016}"/>
              </a:ext>
            </a:extLst>
          </p:cNvPr>
          <p:cNvSpPr txBox="1"/>
          <p:nvPr/>
        </p:nvSpPr>
        <p:spPr>
          <a:xfrm>
            <a:off x="2671978" y="1171948"/>
            <a:ext cx="534785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предоставляемые центром «Мой бизнес»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DE4CFCA3-CC1E-4CA2-AE58-B03EDF4B7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27622"/>
              </p:ext>
            </p:extLst>
          </p:nvPr>
        </p:nvGraphicFramePr>
        <p:xfrm>
          <a:off x="470143" y="2094291"/>
          <a:ext cx="975152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85">
                  <a:extLst>
                    <a:ext uri="{9D8B030D-6E8A-4147-A177-3AD203B41FA5}">
                      <a16:colId xmlns:a16="http://schemas.microsoft.com/office/drawing/2014/main" val="2420533398"/>
                    </a:ext>
                  </a:extLst>
                </a:gridCol>
                <a:gridCol w="2010540">
                  <a:extLst>
                    <a:ext uri="{9D8B030D-6E8A-4147-A177-3AD203B41FA5}">
                      <a16:colId xmlns:a16="http://schemas.microsoft.com/office/drawing/2014/main" val="4145512808"/>
                    </a:ext>
                  </a:extLst>
                </a:gridCol>
              </a:tblGrid>
              <a:tr h="3925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Название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Дата проведения в 2022 году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3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17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9502</TotalTime>
  <Words>1813</Words>
  <Application>Microsoft Office PowerPoint</Application>
  <PresentationFormat>Произвольный</PresentationFormat>
  <Paragraphs>247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Roboto</vt:lpstr>
      <vt:lpstr>Symbol</vt:lpstr>
      <vt:lpstr>Times New Roman</vt:lpstr>
      <vt:lpstr>Trebuchet MS</vt:lpstr>
      <vt:lpstr>Wingdings 3</vt:lpstr>
      <vt:lpstr>Тема Office</vt:lpstr>
      <vt:lpstr>Грань</vt:lpstr>
      <vt:lpstr>Презентация PowerPoint</vt:lpstr>
      <vt:lpstr>Презентация PowerPoint</vt:lpstr>
      <vt:lpstr>Средства в 2022 году</vt:lpstr>
      <vt:lpstr>Презентация PowerPoint</vt:lpstr>
      <vt:lpstr>Презентация PowerPoint</vt:lpstr>
      <vt:lpstr>Презентация PowerPoint</vt:lpstr>
      <vt:lpstr>Выставочно-ярмарочные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Центр развития туризма и предпринимательства РА ГБУ РА</cp:lastModifiedBy>
  <cp:revision>683</cp:revision>
  <cp:lastPrinted>2022-03-29T04:16:38Z</cp:lastPrinted>
  <dcterms:created xsi:type="dcterms:W3CDTF">2019-04-26T08:56:54Z</dcterms:created>
  <dcterms:modified xsi:type="dcterms:W3CDTF">2022-10-03T01:56:43Z</dcterms:modified>
</cp:coreProperties>
</file>